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396" r:id="rId5"/>
    <p:sldId id="484" r:id="rId6"/>
    <p:sldId id="596" r:id="rId7"/>
    <p:sldId id="522" r:id="rId8"/>
    <p:sldId id="563" r:id="rId9"/>
    <p:sldId id="565" r:id="rId10"/>
    <p:sldId id="566" r:id="rId11"/>
    <p:sldId id="603" r:id="rId12"/>
    <p:sldId id="576" r:id="rId13"/>
    <p:sldId id="589" r:id="rId14"/>
    <p:sldId id="604" r:id="rId15"/>
    <p:sldId id="605" r:id="rId16"/>
    <p:sldId id="606" r:id="rId17"/>
    <p:sldId id="607" r:id="rId18"/>
    <p:sldId id="60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1"/>
    <a:srgbClr val="003865"/>
    <a:srgbClr val="000000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86393" autoAdjust="0"/>
  </p:normalViewPr>
  <p:slideViewPr>
    <p:cSldViewPr snapToGrid="0">
      <p:cViewPr varScale="1">
        <p:scale>
          <a:sx n="76" d="100"/>
          <a:sy n="76" d="100"/>
        </p:scale>
        <p:origin x="-5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56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ACB9E-E660-4131-AFA5-4E57F24E98E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95E2BF-ECC8-439D-AC11-D163F256B9A7}">
      <dgm:prSet phldrT="[Text]"/>
      <dgm:spPr/>
      <dgm:t>
        <a:bodyPr/>
        <a:lstStyle/>
        <a:p>
          <a:r>
            <a:rPr lang="en-US" dirty="0" smtClean="0"/>
            <a:t>Real time travel info</a:t>
          </a:r>
          <a:endParaRPr lang="en-US" dirty="0"/>
        </a:p>
      </dgm:t>
    </dgm:pt>
    <dgm:pt modelId="{2CF9C569-8571-4345-BAF9-FE256E451D38}" type="parTrans" cxnId="{54AD4E6C-5109-42D7-BF1D-13CA7FE13EE7}">
      <dgm:prSet/>
      <dgm:spPr/>
      <dgm:t>
        <a:bodyPr/>
        <a:lstStyle/>
        <a:p>
          <a:endParaRPr lang="en-US"/>
        </a:p>
      </dgm:t>
    </dgm:pt>
    <dgm:pt modelId="{FA95CF32-E4A9-4769-AB77-A376C75DB958}" type="sibTrans" cxnId="{54AD4E6C-5109-42D7-BF1D-13CA7FE13EE7}">
      <dgm:prSet/>
      <dgm:spPr/>
      <dgm:t>
        <a:bodyPr/>
        <a:lstStyle/>
        <a:p>
          <a:endParaRPr lang="en-US"/>
        </a:p>
      </dgm:t>
    </dgm:pt>
    <dgm:pt modelId="{7AAF1143-90EC-4B44-8453-B22833AF2482}">
      <dgm:prSet phldrT="[Text]"/>
      <dgm:spPr/>
      <dgm:t>
        <a:bodyPr/>
        <a:lstStyle/>
        <a:p>
          <a:r>
            <a:rPr lang="en-US" dirty="0" smtClean="0"/>
            <a:t>Know before you go</a:t>
          </a:r>
          <a:endParaRPr lang="en-US" dirty="0"/>
        </a:p>
      </dgm:t>
    </dgm:pt>
    <dgm:pt modelId="{F8CC3A95-191B-46C4-9B2F-2F0A6DF03DBE}" type="parTrans" cxnId="{3F3F02E9-C4B3-481F-9A20-0C24F9D92DFD}">
      <dgm:prSet/>
      <dgm:spPr/>
      <dgm:t>
        <a:bodyPr/>
        <a:lstStyle/>
        <a:p>
          <a:endParaRPr lang="en-US"/>
        </a:p>
      </dgm:t>
    </dgm:pt>
    <dgm:pt modelId="{5AD3CC74-C77D-4B6E-B89D-5E5AED17A2E0}" type="sibTrans" cxnId="{3F3F02E9-C4B3-481F-9A20-0C24F9D92DFD}">
      <dgm:prSet/>
      <dgm:spPr/>
      <dgm:t>
        <a:bodyPr/>
        <a:lstStyle/>
        <a:p>
          <a:endParaRPr lang="en-US"/>
        </a:p>
      </dgm:t>
    </dgm:pt>
    <dgm:pt modelId="{F78410E7-C11A-42EC-AE92-AAFBFC3D1B7E}">
      <dgm:prSet phldrT="[Text]"/>
      <dgm:spPr/>
      <dgm:t>
        <a:bodyPr/>
        <a:lstStyle/>
        <a:p>
          <a:r>
            <a:rPr lang="en-US" dirty="0" smtClean="0"/>
            <a:t>Informed travel decision</a:t>
          </a:r>
          <a:endParaRPr lang="en-US" dirty="0"/>
        </a:p>
      </dgm:t>
    </dgm:pt>
    <dgm:pt modelId="{D89EF8B0-0084-4033-92AD-0A65FA6C3753}" type="parTrans" cxnId="{BDEB3FD3-5DD6-4FE8-B5EF-82C9525779F6}">
      <dgm:prSet/>
      <dgm:spPr/>
      <dgm:t>
        <a:bodyPr/>
        <a:lstStyle/>
        <a:p>
          <a:endParaRPr lang="en-US"/>
        </a:p>
      </dgm:t>
    </dgm:pt>
    <dgm:pt modelId="{CC725B72-57E1-45A3-A2B4-82E6C12E3525}" type="sibTrans" cxnId="{BDEB3FD3-5DD6-4FE8-B5EF-82C9525779F6}">
      <dgm:prSet/>
      <dgm:spPr/>
      <dgm:t>
        <a:bodyPr/>
        <a:lstStyle/>
        <a:p>
          <a:endParaRPr lang="en-US"/>
        </a:p>
      </dgm:t>
    </dgm:pt>
    <dgm:pt modelId="{BC9E9066-B38F-4980-99F4-974301218713}" type="pres">
      <dgm:prSet presAssocID="{B85ACB9E-E660-4131-AFA5-4E57F24E98E2}" presName="Name0" presStyleCnt="0">
        <dgm:presLayoutVars>
          <dgm:dir/>
          <dgm:resizeHandles val="exact"/>
        </dgm:presLayoutVars>
      </dgm:prSet>
      <dgm:spPr/>
    </dgm:pt>
    <dgm:pt modelId="{21BF8A6A-C98F-4FF0-8AE2-A3FA5226C4F6}" type="pres">
      <dgm:prSet presAssocID="{7AAF1143-90EC-4B44-8453-B22833AF248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79B9E-C399-478F-9006-C78E75B321C3}" type="pres">
      <dgm:prSet presAssocID="{5AD3CC74-C77D-4B6E-B89D-5E5AED17A2E0}" presName="parSpace" presStyleCnt="0"/>
      <dgm:spPr/>
    </dgm:pt>
    <dgm:pt modelId="{090CD096-6C6F-4B10-8FD1-E6F6916AD609}" type="pres">
      <dgm:prSet presAssocID="{F78410E7-C11A-42EC-AE92-AAFBFC3D1B7E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24DDD-EFA7-4704-8394-66E42360DC1E}" type="pres">
      <dgm:prSet presAssocID="{CC725B72-57E1-45A3-A2B4-82E6C12E3525}" presName="parSpace" presStyleCnt="0"/>
      <dgm:spPr/>
    </dgm:pt>
    <dgm:pt modelId="{6265496F-76DF-405D-BD3B-1873893FFF2D}" type="pres">
      <dgm:prSet presAssocID="{9595E2BF-ECC8-439D-AC11-D163F256B9A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C2C454-65DE-481A-835A-62FF0C1AF4E2}" type="presOf" srcId="{F78410E7-C11A-42EC-AE92-AAFBFC3D1B7E}" destId="{090CD096-6C6F-4B10-8FD1-E6F6916AD609}" srcOrd="0" destOrd="0" presId="urn:microsoft.com/office/officeart/2005/8/layout/hChevron3"/>
    <dgm:cxn modelId="{8E32E640-2FD4-46C4-A28F-31FFADD24FCC}" type="presOf" srcId="{B85ACB9E-E660-4131-AFA5-4E57F24E98E2}" destId="{BC9E9066-B38F-4980-99F4-974301218713}" srcOrd="0" destOrd="0" presId="urn:microsoft.com/office/officeart/2005/8/layout/hChevron3"/>
    <dgm:cxn modelId="{BDEB3FD3-5DD6-4FE8-B5EF-82C9525779F6}" srcId="{B85ACB9E-E660-4131-AFA5-4E57F24E98E2}" destId="{F78410E7-C11A-42EC-AE92-AAFBFC3D1B7E}" srcOrd="1" destOrd="0" parTransId="{D89EF8B0-0084-4033-92AD-0A65FA6C3753}" sibTransId="{CC725B72-57E1-45A3-A2B4-82E6C12E3525}"/>
    <dgm:cxn modelId="{54AD4E6C-5109-42D7-BF1D-13CA7FE13EE7}" srcId="{B85ACB9E-E660-4131-AFA5-4E57F24E98E2}" destId="{9595E2BF-ECC8-439D-AC11-D163F256B9A7}" srcOrd="2" destOrd="0" parTransId="{2CF9C569-8571-4345-BAF9-FE256E451D38}" sibTransId="{FA95CF32-E4A9-4769-AB77-A376C75DB958}"/>
    <dgm:cxn modelId="{3F3F02E9-C4B3-481F-9A20-0C24F9D92DFD}" srcId="{B85ACB9E-E660-4131-AFA5-4E57F24E98E2}" destId="{7AAF1143-90EC-4B44-8453-B22833AF2482}" srcOrd="0" destOrd="0" parTransId="{F8CC3A95-191B-46C4-9B2F-2F0A6DF03DBE}" sibTransId="{5AD3CC74-C77D-4B6E-B89D-5E5AED17A2E0}"/>
    <dgm:cxn modelId="{BEFEE66D-A701-4634-B560-01321DA5F368}" type="presOf" srcId="{9595E2BF-ECC8-439D-AC11-D163F256B9A7}" destId="{6265496F-76DF-405D-BD3B-1873893FFF2D}" srcOrd="0" destOrd="0" presId="urn:microsoft.com/office/officeart/2005/8/layout/hChevron3"/>
    <dgm:cxn modelId="{E75992C3-60B9-42A9-BDAA-56F7DDE3F3D3}" type="presOf" srcId="{7AAF1143-90EC-4B44-8453-B22833AF2482}" destId="{21BF8A6A-C98F-4FF0-8AE2-A3FA5226C4F6}" srcOrd="0" destOrd="0" presId="urn:microsoft.com/office/officeart/2005/8/layout/hChevron3"/>
    <dgm:cxn modelId="{E71B3101-9749-45A7-9572-6AA51C2DDD6C}" type="presParOf" srcId="{BC9E9066-B38F-4980-99F4-974301218713}" destId="{21BF8A6A-C98F-4FF0-8AE2-A3FA5226C4F6}" srcOrd="0" destOrd="0" presId="urn:microsoft.com/office/officeart/2005/8/layout/hChevron3"/>
    <dgm:cxn modelId="{B068087D-AC25-459E-AD40-6F75421949C4}" type="presParOf" srcId="{BC9E9066-B38F-4980-99F4-974301218713}" destId="{FFB79B9E-C399-478F-9006-C78E75B321C3}" srcOrd="1" destOrd="0" presId="urn:microsoft.com/office/officeart/2005/8/layout/hChevron3"/>
    <dgm:cxn modelId="{DBCC28EB-BC50-402E-BEA4-2251522B1FD0}" type="presParOf" srcId="{BC9E9066-B38F-4980-99F4-974301218713}" destId="{090CD096-6C6F-4B10-8FD1-E6F6916AD609}" srcOrd="2" destOrd="0" presId="urn:microsoft.com/office/officeart/2005/8/layout/hChevron3"/>
    <dgm:cxn modelId="{CDBFE1C2-5954-4AB4-9860-0189DB1E3135}" type="presParOf" srcId="{BC9E9066-B38F-4980-99F4-974301218713}" destId="{2CC24DDD-EFA7-4704-8394-66E42360DC1E}" srcOrd="3" destOrd="0" presId="urn:microsoft.com/office/officeart/2005/8/layout/hChevron3"/>
    <dgm:cxn modelId="{B686F755-A91D-4564-A056-8BD39F1EBAF2}" type="presParOf" srcId="{BC9E9066-B38F-4980-99F4-974301218713}" destId="{6265496F-76DF-405D-BD3B-1873893FFF2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1/27/2020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Airport to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 underlying concrete constructed in 1960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Jointed Reinforced Concrete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asphalt Overlay in 1974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Resurfacing Projects in 1981, 1989, 1998,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Pavement is old &amp; tired, needs a long-term fix</a:t>
            </a:r>
          </a:p>
          <a:p>
            <a:r>
              <a:rPr lang="en-US" dirty="0" smtClean="0"/>
              <a:t>Airport to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 concrete constructed in 1986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Jointed Reinforced Concrete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Minor Concrete Rehab in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Another Concrete Rehab is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5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Highway 5 closed 494 over Mississippi 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4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closure of EB 5 scaled back to highway 62</a:t>
            </a:r>
            <a:endParaRPr lang="en-US" baseline="0" dirty="0" smtClean="0"/>
          </a:p>
          <a:p>
            <a:r>
              <a:rPr lang="en-US" baseline="0" dirty="0" smtClean="0"/>
              <a:t>One lane in each direction over river as traffic is moved to EB side</a:t>
            </a:r>
          </a:p>
          <a:p>
            <a:r>
              <a:rPr lang="en-US" baseline="0" dirty="0" smtClean="0"/>
              <a:t>WB side of interchange closed</a:t>
            </a:r>
          </a:p>
          <a:p>
            <a:r>
              <a:rPr lang="en-US" baseline="0" dirty="0" smtClean="0"/>
              <a:t>Hoping to have EB 5 open by stage 2, but unsure at this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2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3" y="1842964"/>
            <a:ext cx="7099634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5" y="1842964"/>
            <a:ext cx="709963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00575"/>
            <a:ext cx="3858492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5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mndot.gov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6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62" y="705498"/>
            <a:ext cx="3858492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 smtClean="0"/>
              <a:t>Highway 5 at MSP Airport</a:t>
            </a:r>
            <a:br>
              <a:rPr lang="en-US" dirty="0" smtClean="0"/>
            </a:br>
            <a:r>
              <a:rPr lang="en-US" dirty="0" smtClean="0"/>
              <a:t>Richfield City Council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11611" y="5123500"/>
            <a:ext cx="6587067" cy="1097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January 28, 2020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3557" r="355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5414896"/>
              </p:ext>
            </p:extLst>
          </p:nvPr>
        </p:nvGraphicFramePr>
        <p:xfrm>
          <a:off x="838200" y="1363981"/>
          <a:ext cx="10515600" cy="310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160" y="4331316"/>
            <a:ext cx="103936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Strategic Communications Group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99160" y="5021580"/>
            <a:ext cx="329184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Communication Consultant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50080" y="5021580"/>
            <a:ext cx="329184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err="1" smtClean="0"/>
              <a:t>MnDOT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001000" y="5016826"/>
            <a:ext cx="329184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Partners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00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before you go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88" y="2018829"/>
            <a:ext cx="697500" cy="697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44538" y="2075190"/>
            <a:ext cx="1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GOALS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44538" y="2716329"/>
            <a:ext cx="102422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Reach as many people as possible within a six-hour radius of the MSP Airport.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Communicate early and often so people are aware of construction well before they travel.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Keep people informed of detours and delays so they can understand the impacts to their trip and plan accordingly.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Create easy-to-use tools to help people prepare for what they may encounter while on the road.</a:t>
            </a:r>
          </a:p>
        </p:txBody>
      </p:sp>
    </p:spTree>
    <p:extLst>
      <p:ext uri="{BB962C8B-B14F-4D97-AF65-F5344CB8AC3E}">
        <p14:creationId xmlns:p14="http://schemas.microsoft.com/office/powerpoint/2010/main" val="11863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before you go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41258" y="2159087"/>
            <a:ext cx="330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IMPLEMENTATION</a:t>
            </a:r>
            <a:endParaRPr lang="en-US" sz="32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9901"/>
            <a:ext cx="861000" cy="861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41258" y="2946085"/>
            <a:ext cx="8454534" cy="2912524"/>
          </a:xfrm>
          <a:prstGeom prst="rect">
            <a:avLst/>
          </a:prstGeom>
          <a:noFill/>
        </p:spPr>
        <p:txBody>
          <a:bodyPr wrap="square" numCol="2" spcCol="457200" rtlCol="0">
            <a:noAutofit/>
          </a:bodyPr>
          <a:lstStyle/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 smtClean="0"/>
              <a:t>Promotional website 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 smtClean="0"/>
              <a:t>Email </a:t>
            </a:r>
            <a:r>
              <a:rPr lang="en-US" sz="2400" dirty="0"/>
              <a:t>updates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Airline information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Partner </a:t>
            </a:r>
            <a:r>
              <a:rPr lang="en-US" sz="2400" dirty="0" smtClean="0"/>
              <a:t>communications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Business communications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Paid advertising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Media coverage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Social media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Highway signage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Neighborhood outreach/ presentations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55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audiences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41258" y="2159087"/>
            <a:ext cx="330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KEY AUDIENCES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41258" y="2807649"/>
            <a:ext cx="10172821" cy="2912524"/>
          </a:xfrm>
          <a:prstGeom prst="rect">
            <a:avLst/>
          </a:prstGeom>
          <a:noFill/>
        </p:spPr>
        <p:txBody>
          <a:bodyPr wrap="square" numCol="2" spcCol="914400" rtlCol="0">
            <a:noAutofit/>
          </a:bodyPr>
          <a:lstStyle/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/>
              <a:t>Local governments 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/>
              <a:t>Air travelers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/>
              <a:t>Airport employees and functions (including EMS)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 smtClean="0"/>
              <a:t>Visitors</a:t>
            </a:r>
            <a:br>
              <a:rPr lang="en-US" sz="2400" dirty="0" smtClean="0"/>
            </a:br>
            <a:r>
              <a:rPr lang="en-US" sz="2400" dirty="0" smtClean="0"/>
              <a:t>(travel </a:t>
            </a:r>
            <a:r>
              <a:rPr lang="en-US" sz="2400" dirty="0"/>
              <a:t>agencies, hotels, chambers of commerce, convention &amp; visitors bureaus)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/>
              <a:t>Large employers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/>
              <a:t>Area businesses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/>
              <a:t>Commuters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/>
              <a:t>Transit riders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/>
              <a:t>Nearby neighborhoods</a:t>
            </a:r>
          </a:p>
          <a:p>
            <a:pPr marL="231775" indent="-231775" defTabSz="10001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55763" algn="l"/>
                <a:tab pos="1716088" algn="l"/>
              </a:tabLst>
            </a:pPr>
            <a:r>
              <a:rPr lang="en-US" sz="2400" dirty="0"/>
              <a:t>Destinations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5299"/>
            <a:ext cx="712350" cy="71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Promotional website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7495" y="2539653"/>
            <a:ext cx="49558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Interactive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Travel information and tools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Current and upcoming traffic impacts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Planning information and tools for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Air travelers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Visitors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Commuters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Nearby neighborhoods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Area businesses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Connections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Project email updates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Shareables</a:t>
            </a:r>
            <a:r>
              <a:rPr lang="en-US" sz="2000" dirty="0" smtClean="0"/>
              <a:t> (e.g. social media)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Partnerships and resources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44" y="1810002"/>
            <a:ext cx="592841" cy="7296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40914" y="2539653"/>
            <a:ext cx="3483429" cy="292769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67371" y="2024396"/>
            <a:ext cx="1030514" cy="1030514"/>
          </a:xfrm>
          <a:prstGeom prst="ellipse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885" y="2206385"/>
            <a:ext cx="747486" cy="7474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86371" y="3893657"/>
            <a:ext cx="2540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Memorable URL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Easy navigation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385" y="3959489"/>
            <a:ext cx="367986" cy="34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385" y="4531759"/>
            <a:ext cx="367986" cy="3463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83491" y="3049232"/>
            <a:ext cx="329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WHAT’S DIFFERENT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411028" y="3601604"/>
            <a:ext cx="2743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9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5283" y="4668350"/>
            <a:ext cx="5615217" cy="747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Key dates (tentative)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33600" y="1603922"/>
            <a:ext cx="2601686" cy="747486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1765128"/>
            <a:ext cx="519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Information coordination/preparedness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5143" y="1703573"/>
            <a:ext cx="149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Jan - Apr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625398"/>
            <a:ext cx="2601686" cy="747486"/>
          </a:xfrm>
          <a:prstGeom prst="rect">
            <a:avLst/>
          </a:prstGeom>
          <a:solidFill>
            <a:srgbClr val="FFCE5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3646874"/>
            <a:ext cx="2601686" cy="747486"/>
          </a:xfrm>
          <a:prstGeom prst="rect">
            <a:avLst/>
          </a:prstGeom>
          <a:solidFill>
            <a:srgbClr val="FFCE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33600" y="4668350"/>
            <a:ext cx="2601686" cy="747486"/>
          </a:xfrm>
          <a:prstGeom prst="rect">
            <a:avLst/>
          </a:prstGeom>
          <a:solidFill>
            <a:srgbClr val="FFCE5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33600" y="5689826"/>
            <a:ext cx="2601686" cy="747486"/>
          </a:xfrm>
          <a:prstGeom prst="rect">
            <a:avLst/>
          </a:prstGeom>
          <a:solidFill>
            <a:srgbClr val="FFCE5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76714" y="2737531"/>
            <a:ext cx="211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Mid/late Feb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0927" y="3746525"/>
            <a:ext cx="180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Mid March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2727" y="4768001"/>
            <a:ext cx="94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April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08033" y="5801959"/>
            <a:ext cx="165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Mid April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2768308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Website (soft launch)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029200" y="3771488"/>
            <a:ext cx="382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MnDOT </a:t>
            </a:r>
            <a:r>
              <a:rPr lang="en-US" sz="2400" dirty="0"/>
              <a:t>c</a:t>
            </a:r>
            <a:r>
              <a:rPr lang="en-US" sz="2400" dirty="0" smtClean="0"/>
              <a:t>onstruction </a:t>
            </a:r>
            <a:r>
              <a:rPr lang="en-US" sz="2400" dirty="0"/>
              <a:t>k</a:t>
            </a:r>
            <a:r>
              <a:rPr lang="en-US" sz="2400" dirty="0" smtClean="0"/>
              <a:t>ickoff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029200" y="4811260"/>
            <a:ext cx="382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CONSTRUCTION BEGINS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9200" y="5801959"/>
            <a:ext cx="382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Traffic impacts begin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72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97" y="1631227"/>
            <a:ext cx="6115804" cy="44154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7932" y="1631248"/>
            <a:ext cx="4077507" cy="75617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Concrete overlay or reconstruction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932" y="3505498"/>
            <a:ext cx="4077507" cy="5504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Concrete pavement </a:t>
            </a:r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epair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932" y="2671246"/>
            <a:ext cx="4077507" cy="5504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Bridge Repair/</a:t>
            </a:r>
            <a:r>
              <a:rPr lang="en-US" sz="2400" dirty="0" err="1" smtClean="0">
                <a:solidFill>
                  <a:schemeClr val="bg1"/>
                </a:solidFill>
              </a:rPr>
              <a:t>Redeck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318665" y="2471351"/>
            <a:ext cx="720303" cy="1506884"/>
          </a:xfrm>
          <a:prstGeom prst="line">
            <a:avLst/>
          </a:prstGeom>
          <a:ln w="190500">
            <a:solidFill>
              <a:srgbClr val="FFC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7267699" y="3978234"/>
            <a:ext cx="1050966" cy="1419101"/>
          </a:xfrm>
          <a:custGeom>
            <a:avLst/>
            <a:gdLst>
              <a:gd name="connsiteX0" fmla="*/ 0 w 1050966"/>
              <a:gd name="connsiteY0" fmla="*/ 1419101 h 1419101"/>
              <a:gd name="connsiteX1" fmla="*/ 421574 w 1050966"/>
              <a:gd name="connsiteY1" fmla="*/ 1134093 h 1419101"/>
              <a:gd name="connsiteX2" fmla="*/ 700644 w 1050966"/>
              <a:gd name="connsiteY2" fmla="*/ 712519 h 1419101"/>
              <a:gd name="connsiteX3" fmla="*/ 1050966 w 1050966"/>
              <a:gd name="connsiteY3" fmla="*/ 0 h 141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966" h="1419101">
                <a:moveTo>
                  <a:pt x="0" y="1419101"/>
                </a:moveTo>
                <a:lnTo>
                  <a:pt x="421574" y="1134093"/>
                </a:lnTo>
                <a:lnTo>
                  <a:pt x="700644" y="712519"/>
                </a:lnTo>
                <a:lnTo>
                  <a:pt x="1050966" y="0"/>
                </a:lnTo>
              </a:path>
            </a:pathLst>
          </a:custGeom>
          <a:noFill/>
          <a:ln w="1905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1" idx="3"/>
          </p:cNvCxnSpPr>
          <p:nvPr/>
        </p:nvCxnSpPr>
        <p:spPr>
          <a:xfrm>
            <a:off x="4815439" y="2009338"/>
            <a:ext cx="3729656" cy="124802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</p:cNvCxnSpPr>
          <p:nvPr/>
        </p:nvCxnSpPr>
        <p:spPr>
          <a:xfrm>
            <a:off x="4815439" y="3780715"/>
            <a:ext cx="3013108" cy="86211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</p:cNvCxnSpPr>
          <p:nvPr/>
        </p:nvCxnSpPr>
        <p:spPr>
          <a:xfrm flipV="1">
            <a:off x="4815439" y="2675863"/>
            <a:ext cx="3823067" cy="2706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</p:cNvCxnSpPr>
          <p:nvPr/>
        </p:nvCxnSpPr>
        <p:spPr>
          <a:xfrm>
            <a:off x="4815439" y="2946463"/>
            <a:ext cx="3135420" cy="90841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</p:cNvCxnSpPr>
          <p:nvPr/>
        </p:nvCxnSpPr>
        <p:spPr>
          <a:xfrm>
            <a:off x="4815439" y="2946463"/>
            <a:ext cx="2026066" cy="237064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38506" y="4234983"/>
            <a:ext cx="290930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Will last 25 </a:t>
            </a:r>
            <a:r>
              <a:rPr lang="en-US" u="sng" dirty="0"/>
              <a:t>+</a:t>
            </a:r>
            <a:r>
              <a:rPr lang="en-US" dirty="0"/>
              <a:t> years until next fix (minor CPR)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38506" y="5086053"/>
            <a:ext cx="290930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Will last 15 </a:t>
            </a:r>
            <a:r>
              <a:rPr lang="en-US" u="sng" dirty="0"/>
              <a:t>+</a:t>
            </a:r>
            <a:r>
              <a:rPr lang="en-US" dirty="0"/>
              <a:t> years until next fix (bituminous overlay)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23827" y="4523764"/>
            <a:ext cx="793668" cy="7106"/>
          </a:xfrm>
          <a:prstGeom prst="line">
            <a:avLst/>
          </a:prstGeom>
          <a:ln w="190500">
            <a:solidFill>
              <a:srgbClr val="FFC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8888" y="4212907"/>
            <a:ext cx="279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Concrete overlay or reconstruction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55789" y="6033183"/>
            <a:ext cx="761706" cy="0"/>
          </a:xfrm>
          <a:prstGeom prst="line">
            <a:avLst/>
          </a:prstGeom>
          <a:ln w="1905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18888" y="5825434"/>
            <a:ext cx="279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Concrete pavement repair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69826" y="2154148"/>
            <a:ext cx="8091238" cy="3592263"/>
            <a:chOff x="969826" y="2154148"/>
            <a:chExt cx="8091238" cy="3592263"/>
          </a:xfrm>
        </p:grpSpPr>
        <p:sp>
          <p:nvSpPr>
            <p:cNvPr id="22" name="Cross 21"/>
            <p:cNvSpPr/>
            <p:nvPr/>
          </p:nvSpPr>
          <p:spPr>
            <a:xfrm>
              <a:off x="969826" y="5408419"/>
              <a:ext cx="274320" cy="274320"/>
            </a:xfrm>
            <a:prstGeom prst="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ross 29"/>
            <p:cNvSpPr/>
            <p:nvPr/>
          </p:nvSpPr>
          <p:spPr>
            <a:xfrm>
              <a:off x="7002090" y="5310508"/>
              <a:ext cx="274320" cy="274320"/>
            </a:xfrm>
            <a:prstGeom prst="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ross 31"/>
            <p:cNvSpPr/>
            <p:nvPr/>
          </p:nvSpPr>
          <p:spPr>
            <a:xfrm>
              <a:off x="7130276" y="5472091"/>
              <a:ext cx="274320" cy="274320"/>
            </a:xfrm>
            <a:prstGeom prst="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ross 32"/>
            <p:cNvSpPr/>
            <p:nvPr/>
          </p:nvSpPr>
          <p:spPr>
            <a:xfrm>
              <a:off x="6859702" y="5136908"/>
              <a:ext cx="274320" cy="274320"/>
            </a:xfrm>
            <a:prstGeom prst="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ross 38"/>
            <p:cNvSpPr/>
            <p:nvPr/>
          </p:nvSpPr>
          <p:spPr>
            <a:xfrm>
              <a:off x="8141349" y="3821794"/>
              <a:ext cx="274320" cy="274320"/>
            </a:xfrm>
            <a:prstGeom prst="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ross 39"/>
            <p:cNvSpPr/>
            <p:nvPr/>
          </p:nvSpPr>
          <p:spPr>
            <a:xfrm>
              <a:off x="8415669" y="2154148"/>
              <a:ext cx="274320" cy="274320"/>
            </a:xfrm>
            <a:prstGeom prst="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ross 40"/>
            <p:cNvSpPr/>
            <p:nvPr/>
          </p:nvSpPr>
          <p:spPr>
            <a:xfrm>
              <a:off x="8731992" y="2428468"/>
              <a:ext cx="274320" cy="274320"/>
            </a:xfrm>
            <a:prstGeom prst="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ross 41"/>
            <p:cNvSpPr/>
            <p:nvPr/>
          </p:nvSpPr>
          <p:spPr>
            <a:xfrm>
              <a:off x="8786744" y="2563911"/>
              <a:ext cx="274320" cy="274320"/>
            </a:xfrm>
            <a:prstGeom prst="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ross 43"/>
            <p:cNvSpPr/>
            <p:nvPr/>
          </p:nvSpPr>
          <p:spPr>
            <a:xfrm>
              <a:off x="8021579" y="3838934"/>
              <a:ext cx="274320" cy="274320"/>
            </a:xfrm>
            <a:prstGeom prst="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969826" y="4920815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6667697" y="5352495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6752560" y="5454599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570558" y="5246881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8574169" y="2452891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718888" y="4877549"/>
            <a:ext cx="279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Bridge re-deck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706069" y="5328262"/>
            <a:ext cx="279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Bridge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 animBg="1"/>
      <p:bldP spid="36" grpId="0" animBg="1"/>
      <p:bldP spid="36" grpId="1" animBg="1"/>
      <p:bldP spid="37" grpId="0" animBg="1"/>
      <p:bldP spid="10" grpId="0"/>
      <p:bldP spid="28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44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Project to be completed in one construction season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5300" y="2871830"/>
            <a:ext cx="11201400" cy="457200"/>
            <a:chOff x="495300" y="2871830"/>
            <a:chExt cx="11201400" cy="457200"/>
          </a:xfrm>
        </p:grpSpPr>
        <p:sp>
          <p:nvSpPr>
            <p:cNvPr id="8" name="TextBox 7"/>
            <p:cNvSpPr txBox="1"/>
            <p:nvPr/>
          </p:nvSpPr>
          <p:spPr>
            <a:xfrm>
              <a:off x="495300" y="2871830"/>
              <a:ext cx="1600200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April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95500" y="2871830"/>
              <a:ext cx="1600200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May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95700" y="2871830"/>
              <a:ext cx="1600200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June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95900" y="2871830"/>
              <a:ext cx="1600200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July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96100" y="2871830"/>
              <a:ext cx="1600200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August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96300" y="2871830"/>
              <a:ext cx="1600200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September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96500" y="2871830"/>
              <a:ext cx="1600200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October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5300" y="3636920"/>
            <a:ext cx="5661660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Stage 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156961" y="3636920"/>
            <a:ext cx="1630680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Stage 2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787641" y="3636920"/>
            <a:ext cx="3185160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Stage 3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5299" y="2414630"/>
            <a:ext cx="11201399" cy="457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2020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1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Project staging and detours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1" y="1631227"/>
            <a:ext cx="360405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1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April to July 2020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1" y="2783030"/>
            <a:ext cx="360405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EB Highway 5 Closed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78" y="1631227"/>
            <a:ext cx="6763222" cy="4596515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7222524" y="3268362"/>
            <a:ext cx="1445741" cy="2520779"/>
          </a:xfrm>
          <a:custGeom>
            <a:avLst/>
            <a:gdLst>
              <a:gd name="connsiteX0" fmla="*/ 0 w 1445741"/>
              <a:gd name="connsiteY0" fmla="*/ 2520779 h 2520779"/>
              <a:gd name="connsiteX1" fmla="*/ 376881 w 1445741"/>
              <a:gd name="connsiteY1" fmla="*/ 2119184 h 2520779"/>
              <a:gd name="connsiteX2" fmla="*/ 642552 w 1445741"/>
              <a:gd name="connsiteY2" fmla="*/ 1668162 h 2520779"/>
              <a:gd name="connsiteX3" fmla="*/ 834081 w 1445741"/>
              <a:gd name="connsiteY3" fmla="*/ 1241854 h 2520779"/>
              <a:gd name="connsiteX4" fmla="*/ 1000898 w 1445741"/>
              <a:gd name="connsiteY4" fmla="*/ 815546 h 2520779"/>
              <a:gd name="connsiteX5" fmla="*/ 1186249 w 1445741"/>
              <a:gd name="connsiteY5" fmla="*/ 463379 h 2520779"/>
              <a:gd name="connsiteX6" fmla="*/ 1291281 w 1445741"/>
              <a:gd name="connsiteY6" fmla="*/ 240957 h 2520779"/>
              <a:gd name="connsiteX7" fmla="*/ 1445741 w 1445741"/>
              <a:gd name="connsiteY7" fmla="*/ 0 h 252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741" h="2520779">
                <a:moveTo>
                  <a:pt x="0" y="2520779"/>
                </a:moveTo>
                <a:lnTo>
                  <a:pt x="376881" y="2119184"/>
                </a:lnTo>
                <a:lnTo>
                  <a:pt x="642552" y="1668162"/>
                </a:lnTo>
                <a:lnTo>
                  <a:pt x="834081" y="1241854"/>
                </a:lnTo>
                <a:lnTo>
                  <a:pt x="1000898" y="815546"/>
                </a:lnTo>
                <a:lnTo>
                  <a:pt x="1186249" y="463379"/>
                </a:lnTo>
                <a:lnTo>
                  <a:pt x="1291281" y="240957"/>
                </a:lnTo>
                <a:lnTo>
                  <a:pt x="1445741" y="0"/>
                </a:lnTo>
              </a:path>
            </a:pathLst>
          </a:custGeom>
          <a:noFill/>
          <a:ln w="127000" cmpd="sng">
            <a:solidFill>
              <a:srgbClr val="FF0000"/>
            </a:solidFill>
            <a:tailEnd type="stealth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2362" y="3561835"/>
            <a:ext cx="352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1 and 2 are the stages we are most interested in and concerned about people getting to the airport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2683" y="4528751"/>
            <a:ext cx="3155089" cy="914400"/>
            <a:chOff x="838200" y="4528751"/>
            <a:chExt cx="3155089" cy="914400"/>
          </a:xfrm>
        </p:grpSpPr>
        <p:sp>
          <p:nvSpPr>
            <p:cNvPr id="11" name="TextBox 10"/>
            <p:cNvSpPr txBox="1"/>
            <p:nvPr/>
          </p:nvSpPr>
          <p:spPr>
            <a:xfrm>
              <a:off x="838201" y="4528751"/>
              <a:ext cx="3155088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2020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4985951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1281" y="4985951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44361" y="4985350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7441" y="4984749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50520" y="4984148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87128" y="4984148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0208" y="4984148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77309" y="5543324"/>
            <a:ext cx="453081" cy="457200"/>
          </a:xfrm>
          <a:prstGeom prst="rect">
            <a:avLst/>
          </a:prstGeom>
          <a:solidFill>
            <a:srgbClr val="78BE2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30390" y="5543324"/>
            <a:ext cx="1087382" cy="457200"/>
          </a:xfrm>
          <a:prstGeom prst="rect">
            <a:avLst/>
          </a:prstGeom>
          <a:solidFill>
            <a:srgbClr val="78BE2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62683" y="5543324"/>
            <a:ext cx="1618733" cy="4572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7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Project staging and detours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78" y="1631227"/>
            <a:ext cx="6763222" cy="4596515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7222524" y="3268362"/>
            <a:ext cx="1445741" cy="2520779"/>
          </a:xfrm>
          <a:custGeom>
            <a:avLst/>
            <a:gdLst>
              <a:gd name="connsiteX0" fmla="*/ 0 w 1445741"/>
              <a:gd name="connsiteY0" fmla="*/ 2520779 h 2520779"/>
              <a:gd name="connsiteX1" fmla="*/ 376881 w 1445741"/>
              <a:gd name="connsiteY1" fmla="*/ 2119184 h 2520779"/>
              <a:gd name="connsiteX2" fmla="*/ 642552 w 1445741"/>
              <a:gd name="connsiteY2" fmla="*/ 1668162 h 2520779"/>
              <a:gd name="connsiteX3" fmla="*/ 834081 w 1445741"/>
              <a:gd name="connsiteY3" fmla="*/ 1241854 h 2520779"/>
              <a:gd name="connsiteX4" fmla="*/ 1000898 w 1445741"/>
              <a:gd name="connsiteY4" fmla="*/ 815546 h 2520779"/>
              <a:gd name="connsiteX5" fmla="*/ 1186249 w 1445741"/>
              <a:gd name="connsiteY5" fmla="*/ 463379 h 2520779"/>
              <a:gd name="connsiteX6" fmla="*/ 1291281 w 1445741"/>
              <a:gd name="connsiteY6" fmla="*/ 240957 h 2520779"/>
              <a:gd name="connsiteX7" fmla="*/ 1445741 w 1445741"/>
              <a:gd name="connsiteY7" fmla="*/ 0 h 252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741" h="2520779">
                <a:moveTo>
                  <a:pt x="0" y="2520779"/>
                </a:moveTo>
                <a:lnTo>
                  <a:pt x="376881" y="2119184"/>
                </a:lnTo>
                <a:lnTo>
                  <a:pt x="642552" y="1668162"/>
                </a:lnTo>
                <a:lnTo>
                  <a:pt x="834081" y="1241854"/>
                </a:lnTo>
                <a:lnTo>
                  <a:pt x="1000898" y="815546"/>
                </a:lnTo>
                <a:lnTo>
                  <a:pt x="1186249" y="463379"/>
                </a:lnTo>
                <a:lnTo>
                  <a:pt x="1291281" y="240957"/>
                </a:lnTo>
                <a:lnTo>
                  <a:pt x="1445741" y="0"/>
                </a:lnTo>
              </a:path>
            </a:pathLst>
          </a:custGeom>
          <a:noFill/>
          <a:ln w="127000" cmpd="sng">
            <a:solidFill>
              <a:srgbClr val="FF0000"/>
            </a:solidFill>
            <a:tailEnd type="stealth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1" y="1631227"/>
            <a:ext cx="360405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1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April to July 2020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1" y="2783030"/>
            <a:ext cx="360405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EB Highway 5 Closed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015832" y="3010568"/>
            <a:ext cx="5839326" cy="2834106"/>
          </a:xfrm>
          <a:custGeom>
            <a:avLst/>
            <a:gdLst>
              <a:gd name="connsiteX0" fmla="*/ 5347 w 5839326"/>
              <a:gd name="connsiteY0" fmla="*/ 240632 h 2834106"/>
              <a:gd name="connsiteX1" fmla="*/ 2529305 w 5839326"/>
              <a:gd name="connsiteY1" fmla="*/ 0 h 2834106"/>
              <a:gd name="connsiteX2" fmla="*/ 4400884 w 5839326"/>
              <a:gd name="connsiteY2" fmla="*/ 1331495 h 2834106"/>
              <a:gd name="connsiteX3" fmla="*/ 5839326 w 5839326"/>
              <a:gd name="connsiteY3" fmla="*/ 1181769 h 2834106"/>
              <a:gd name="connsiteX4" fmla="*/ 5502442 w 5839326"/>
              <a:gd name="connsiteY4" fmla="*/ 2828758 h 2834106"/>
              <a:gd name="connsiteX5" fmla="*/ 0 w 5839326"/>
              <a:gd name="connsiteY5" fmla="*/ 2834106 h 2834106"/>
              <a:gd name="connsiteX6" fmla="*/ 5347 w 5839326"/>
              <a:gd name="connsiteY6" fmla="*/ 240632 h 283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9326" h="2834106">
                <a:moveTo>
                  <a:pt x="5347" y="240632"/>
                </a:moveTo>
                <a:lnTo>
                  <a:pt x="2529305" y="0"/>
                </a:lnTo>
                <a:lnTo>
                  <a:pt x="4400884" y="1331495"/>
                </a:lnTo>
                <a:lnTo>
                  <a:pt x="5839326" y="1181769"/>
                </a:lnTo>
                <a:lnTo>
                  <a:pt x="5502442" y="2828758"/>
                </a:lnTo>
                <a:lnTo>
                  <a:pt x="0" y="2834106"/>
                </a:lnTo>
                <a:cubicBezTo>
                  <a:pt x="1782" y="1978527"/>
                  <a:pt x="3565" y="1122948"/>
                  <a:pt x="5347" y="240632"/>
                </a:cubicBezTo>
                <a:close/>
              </a:path>
            </a:pathLst>
          </a:custGeom>
          <a:noFill/>
          <a:ln w="1270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75389" y="3657600"/>
            <a:ext cx="1303638" cy="2063578"/>
          </a:xfrm>
          <a:custGeom>
            <a:avLst/>
            <a:gdLst>
              <a:gd name="connsiteX0" fmla="*/ 0 w 1303638"/>
              <a:gd name="connsiteY0" fmla="*/ 2063578 h 2063578"/>
              <a:gd name="connsiteX1" fmla="*/ 624016 w 1303638"/>
              <a:gd name="connsiteY1" fmla="*/ 1550773 h 2063578"/>
              <a:gd name="connsiteX2" fmla="*/ 1303638 w 1303638"/>
              <a:gd name="connsiteY2" fmla="*/ 0 h 206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638" h="2063578">
                <a:moveTo>
                  <a:pt x="0" y="2063578"/>
                </a:moveTo>
                <a:lnTo>
                  <a:pt x="624016" y="1550773"/>
                </a:lnTo>
                <a:lnTo>
                  <a:pt x="1303638" y="0"/>
                </a:lnTo>
              </a:path>
            </a:pathLst>
          </a:custGeom>
          <a:noFill/>
          <a:ln w="1270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751894" y="4075654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108965">
            <a:off x="6356695" y="2761300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2385913">
            <a:off x="7808668" y="3772182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6200000">
            <a:off x="5963846" y="5511041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8713310" y="5526378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6515023">
            <a:off x="9225936" y="3959175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907674">
            <a:off x="10443978" y="4579378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2892025">
            <a:off x="7281654" y="4853325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3565501"/>
            <a:ext cx="360405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Detour routes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Project staging and detours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78" y="1631227"/>
            <a:ext cx="6763222" cy="4596515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>
            <a:off x="7222524" y="3268362"/>
            <a:ext cx="1445741" cy="2520779"/>
          </a:xfrm>
          <a:custGeom>
            <a:avLst/>
            <a:gdLst>
              <a:gd name="connsiteX0" fmla="*/ 0 w 1445741"/>
              <a:gd name="connsiteY0" fmla="*/ 2520779 h 2520779"/>
              <a:gd name="connsiteX1" fmla="*/ 376881 w 1445741"/>
              <a:gd name="connsiteY1" fmla="*/ 2119184 h 2520779"/>
              <a:gd name="connsiteX2" fmla="*/ 642552 w 1445741"/>
              <a:gd name="connsiteY2" fmla="*/ 1668162 h 2520779"/>
              <a:gd name="connsiteX3" fmla="*/ 834081 w 1445741"/>
              <a:gd name="connsiteY3" fmla="*/ 1241854 h 2520779"/>
              <a:gd name="connsiteX4" fmla="*/ 1000898 w 1445741"/>
              <a:gd name="connsiteY4" fmla="*/ 815546 h 2520779"/>
              <a:gd name="connsiteX5" fmla="*/ 1186249 w 1445741"/>
              <a:gd name="connsiteY5" fmla="*/ 463379 h 2520779"/>
              <a:gd name="connsiteX6" fmla="*/ 1291281 w 1445741"/>
              <a:gd name="connsiteY6" fmla="*/ 240957 h 2520779"/>
              <a:gd name="connsiteX7" fmla="*/ 1445741 w 1445741"/>
              <a:gd name="connsiteY7" fmla="*/ 0 h 252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741" h="2520779">
                <a:moveTo>
                  <a:pt x="0" y="2520779"/>
                </a:moveTo>
                <a:lnTo>
                  <a:pt x="376881" y="2119184"/>
                </a:lnTo>
                <a:lnTo>
                  <a:pt x="642552" y="1668162"/>
                </a:lnTo>
                <a:lnTo>
                  <a:pt x="834081" y="1241854"/>
                </a:lnTo>
                <a:lnTo>
                  <a:pt x="1000898" y="815546"/>
                </a:lnTo>
                <a:lnTo>
                  <a:pt x="1186249" y="463379"/>
                </a:lnTo>
                <a:lnTo>
                  <a:pt x="1291281" y="240957"/>
                </a:lnTo>
                <a:lnTo>
                  <a:pt x="1445741" y="0"/>
                </a:lnTo>
              </a:path>
            </a:pathLst>
          </a:custGeom>
          <a:noFill/>
          <a:ln w="127000" cmpd="sng">
            <a:solidFill>
              <a:srgbClr val="FF0000"/>
            </a:solidFill>
            <a:tailEnd type="stealth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1" y="1631227"/>
            <a:ext cx="360405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2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July to August 2020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1" y="2783030"/>
            <a:ext cx="360405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EB Highway 5 Closed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65501"/>
            <a:ext cx="360405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Partial closure of Hwy 5 and Hwy 62 interchange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8" t="21761" r="27399" b="37258"/>
          <a:stretch/>
        </p:blipFill>
        <p:spPr>
          <a:xfrm>
            <a:off x="5337048" y="1680201"/>
            <a:ext cx="6016752" cy="43265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Multiply 2"/>
          <p:cNvSpPr/>
          <p:nvPr/>
        </p:nvSpPr>
        <p:spPr>
          <a:xfrm>
            <a:off x="8575632" y="3396337"/>
            <a:ext cx="228600" cy="3383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8472332" y="4312149"/>
            <a:ext cx="228600" cy="3383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8472332" y="3740354"/>
            <a:ext cx="228600" cy="3383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8678651" y="3949334"/>
            <a:ext cx="228600" cy="3383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8849255" y="3674292"/>
            <a:ext cx="228600" cy="3383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62683" y="4528751"/>
            <a:ext cx="3155089" cy="914400"/>
            <a:chOff x="838200" y="4528751"/>
            <a:chExt cx="3155089" cy="914400"/>
          </a:xfrm>
        </p:grpSpPr>
        <p:sp>
          <p:nvSpPr>
            <p:cNvPr id="21" name="TextBox 20"/>
            <p:cNvSpPr txBox="1"/>
            <p:nvPr/>
          </p:nvSpPr>
          <p:spPr>
            <a:xfrm>
              <a:off x="838201" y="4528751"/>
              <a:ext cx="3155088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2020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200" y="4985951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1281" y="4985951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4361" y="4985350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97441" y="4984749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50520" y="4984148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87128" y="4984148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40208" y="4984148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30390" y="5543324"/>
            <a:ext cx="1087382" cy="457200"/>
          </a:xfrm>
          <a:prstGeom prst="rect">
            <a:avLst/>
          </a:prstGeom>
          <a:solidFill>
            <a:srgbClr val="78BE2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062683" y="5543324"/>
            <a:ext cx="1618733" cy="4572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677309" y="5543324"/>
            <a:ext cx="453081" cy="457200"/>
          </a:xfrm>
          <a:prstGeom prst="rect">
            <a:avLst/>
          </a:prstGeom>
          <a:solidFill>
            <a:srgbClr val="78BE21"/>
          </a:solidFill>
          <a:ln w="762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3" name="Multiply 32"/>
          <p:cNvSpPr/>
          <p:nvPr/>
        </p:nvSpPr>
        <p:spPr>
          <a:xfrm>
            <a:off x="9223905" y="2556692"/>
            <a:ext cx="228600" cy="3383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9570679" y="2293060"/>
            <a:ext cx="228600" cy="3383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9559528" y="2680362"/>
            <a:ext cx="228600" cy="3383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Project staging and detours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78" y="1631227"/>
            <a:ext cx="6763222" cy="45965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1" y="1631227"/>
            <a:ext cx="360405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3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August to October 2020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1" y="2783030"/>
            <a:ext cx="360405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WB Highway 5 Closed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030995" y="3645243"/>
            <a:ext cx="1161535" cy="1989438"/>
          </a:xfrm>
          <a:custGeom>
            <a:avLst/>
            <a:gdLst>
              <a:gd name="connsiteX0" fmla="*/ 1161535 w 1161535"/>
              <a:gd name="connsiteY0" fmla="*/ 0 h 1989438"/>
              <a:gd name="connsiteX1" fmla="*/ 939113 w 1161535"/>
              <a:gd name="connsiteY1" fmla="*/ 642552 h 1989438"/>
              <a:gd name="connsiteX2" fmla="*/ 611659 w 1161535"/>
              <a:gd name="connsiteY2" fmla="*/ 1309816 h 1989438"/>
              <a:gd name="connsiteX3" fmla="*/ 339810 w 1161535"/>
              <a:gd name="connsiteY3" fmla="*/ 1705233 h 1989438"/>
              <a:gd name="connsiteX4" fmla="*/ 148281 w 1161535"/>
              <a:gd name="connsiteY4" fmla="*/ 1902941 h 1989438"/>
              <a:gd name="connsiteX5" fmla="*/ 0 w 1161535"/>
              <a:gd name="connsiteY5" fmla="*/ 1989438 h 198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535" h="1989438">
                <a:moveTo>
                  <a:pt x="1161535" y="0"/>
                </a:moveTo>
                <a:lnTo>
                  <a:pt x="939113" y="642552"/>
                </a:lnTo>
                <a:lnTo>
                  <a:pt x="611659" y="1309816"/>
                </a:lnTo>
                <a:lnTo>
                  <a:pt x="339810" y="1705233"/>
                </a:lnTo>
                <a:lnTo>
                  <a:pt x="148281" y="1902941"/>
                </a:lnTo>
                <a:lnTo>
                  <a:pt x="0" y="1989438"/>
                </a:lnTo>
              </a:path>
            </a:pathLst>
          </a:custGeom>
          <a:noFill/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62683" y="4528751"/>
            <a:ext cx="3155089" cy="914400"/>
            <a:chOff x="838200" y="4528751"/>
            <a:chExt cx="3155089" cy="914400"/>
          </a:xfrm>
        </p:grpSpPr>
        <p:sp>
          <p:nvSpPr>
            <p:cNvPr id="12" name="TextBox 11"/>
            <p:cNvSpPr txBox="1"/>
            <p:nvPr/>
          </p:nvSpPr>
          <p:spPr>
            <a:xfrm>
              <a:off x="838201" y="4528751"/>
              <a:ext cx="3155088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2020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4985951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1281" y="4985951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44361" y="4985350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7441" y="4984749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50520" y="4984148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87128" y="4984148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0208" y="4984148"/>
              <a:ext cx="453081" cy="457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77309" y="5543324"/>
            <a:ext cx="453081" cy="457200"/>
          </a:xfrm>
          <a:prstGeom prst="rect">
            <a:avLst/>
          </a:prstGeom>
          <a:solidFill>
            <a:srgbClr val="78BE2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130390" y="5543324"/>
            <a:ext cx="1087382" cy="457200"/>
          </a:xfrm>
          <a:prstGeom prst="rect">
            <a:avLst/>
          </a:prstGeom>
          <a:solidFill>
            <a:srgbClr val="78BE21"/>
          </a:solidFill>
          <a:ln w="762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62683" y="5543324"/>
            <a:ext cx="1618733" cy="4572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1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Project staging and detours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78" y="1631227"/>
            <a:ext cx="6763222" cy="45965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1" y="1631227"/>
            <a:ext cx="360405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3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August to October 2020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1" y="2783030"/>
            <a:ext cx="360405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EB Highway 5 Closed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015832" y="3010568"/>
            <a:ext cx="5839326" cy="2834106"/>
          </a:xfrm>
          <a:custGeom>
            <a:avLst/>
            <a:gdLst>
              <a:gd name="connsiteX0" fmla="*/ 5347 w 5839326"/>
              <a:gd name="connsiteY0" fmla="*/ 240632 h 2834106"/>
              <a:gd name="connsiteX1" fmla="*/ 2529305 w 5839326"/>
              <a:gd name="connsiteY1" fmla="*/ 0 h 2834106"/>
              <a:gd name="connsiteX2" fmla="*/ 4400884 w 5839326"/>
              <a:gd name="connsiteY2" fmla="*/ 1331495 h 2834106"/>
              <a:gd name="connsiteX3" fmla="*/ 5839326 w 5839326"/>
              <a:gd name="connsiteY3" fmla="*/ 1181769 h 2834106"/>
              <a:gd name="connsiteX4" fmla="*/ 5502442 w 5839326"/>
              <a:gd name="connsiteY4" fmla="*/ 2828758 h 2834106"/>
              <a:gd name="connsiteX5" fmla="*/ 0 w 5839326"/>
              <a:gd name="connsiteY5" fmla="*/ 2834106 h 2834106"/>
              <a:gd name="connsiteX6" fmla="*/ 5347 w 5839326"/>
              <a:gd name="connsiteY6" fmla="*/ 240632 h 283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9326" h="2834106">
                <a:moveTo>
                  <a:pt x="5347" y="240632"/>
                </a:moveTo>
                <a:lnTo>
                  <a:pt x="2529305" y="0"/>
                </a:lnTo>
                <a:lnTo>
                  <a:pt x="4400884" y="1331495"/>
                </a:lnTo>
                <a:lnTo>
                  <a:pt x="5839326" y="1181769"/>
                </a:lnTo>
                <a:lnTo>
                  <a:pt x="5502442" y="2828758"/>
                </a:lnTo>
                <a:lnTo>
                  <a:pt x="0" y="2834106"/>
                </a:lnTo>
                <a:cubicBezTo>
                  <a:pt x="1782" y="1978527"/>
                  <a:pt x="3565" y="1122948"/>
                  <a:pt x="5347" y="240632"/>
                </a:cubicBezTo>
                <a:close/>
              </a:path>
            </a:pathLst>
          </a:custGeom>
          <a:noFill/>
          <a:ln w="1270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030995" y="3645243"/>
            <a:ext cx="1161535" cy="1989438"/>
          </a:xfrm>
          <a:custGeom>
            <a:avLst/>
            <a:gdLst>
              <a:gd name="connsiteX0" fmla="*/ 1161535 w 1161535"/>
              <a:gd name="connsiteY0" fmla="*/ 0 h 1989438"/>
              <a:gd name="connsiteX1" fmla="*/ 939113 w 1161535"/>
              <a:gd name="connsiteY1" fmla="*/ 642552 h 1989438"/>
              <a:gd name="connsiteX2" fmla="*/ 611659 w 1161535"/>
              <a:gd name="connsiteY2" fmla="*/ 1309816 h 1989438"/>
              <a:gd name="connsiteX3" fmla="*/ 339810 w 1161535"/>
              <a:gd name="connsiteY3" fmla="*/ 1705233 h 1989438"/>
              <a:gd name="connsiteX4" fmla="*/ 148281 w 1161535"/>
              <a:gd name="connsiteY4" fmla="*/ 1902941 h 1989438"/>
              <a:gd name="connsiteX5" fmla="*/ 0 w 1161535"/>
              <a:gd name="connsiteY5" fmla="*/ 1989438 h 198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535" h="1989438">
                <a:moveTo>
                  <a:pt x="1161535" y="0"/>
                </a:moveTo>
                <a:lnTo>
                  <a:pt x="939113" y="642552"/>
                </a:lnTo>
                <a:lnTo>
                  <a:pt x="611659" y="1309816"/>
                </a:lnTo>
                <a:lnTo>
                  <a:pt x="339810" y="1705233"/>
                </a:lnTo>
                <a:lnTo>
                  <a:pt x="148281" y="1902941"/>
                </a:lnTo>
                <a:lnTo>
                  <a:pt x="0" y="1989438"/>
                </a:lnTo>
              </a:path>
            </a:pathLst>
          </a:custGeom>
          <a:noFill/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75389" y="3657600"/>
            <a:ext cx="1303638" cy="2063578"/>
          </a:xfrm>
          <a:custGeom>
            <a:avLst/>
            <a:gdLst>
              <a:gd name="connsiteX0" fmla="*/ 0 w 1303638"/>
              <a:gd name="connsiteY0" fmla="*/ 2063578 h 2063578"/>
              <a:gd name="connsiteX1" fmla="*/ 624016 w 1303638"/>
              <a:gd name="connsiteY1" fmla="*/ 1550773 h 2063578"/>
              <a:gd name="connsiteX2" fmla="*/ 1303638 w 1303638"/>
              <a:gd name="connsiteY2" fmla="*/ 0 h 206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638" h="2063578">
                <a:moveTo>
                  <a:pt x="0" y="2063578"/>
                </a:moveTo>
                <a:lnTo>
                  <a:pt x="624016" y="1550773"/>
                </a:lnTo>
                <a:lnTo>
                  <a:pt x="1303638" y="0"/>
                </a:lnTo>
              </a:path>
            </a:pathLst>
          </a:custGeom>
          <a:noFill/>
          <a:ln w="1270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0800000">
            <a:off x="4751894" y="4075654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5451345">
            <a:off x="6356695" y="2761300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824357">
            <a:off x="7808668" y="3772182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5963846" y="5511041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6200000">
            <a:off x="8713310" y="5526378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5662454">
            <a:off x="9225936" y="3959175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1538773">
            <a:off x="10443978" y="4579378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853381">
            <a:off x="7281654" y="4853325"/>
            <a:ext cx="527875" cy="6672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3565501"/>
            <a:ext cx="360405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Detour routes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traffic be impacted?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419"/>
            <a:ext cx="10515600" cy="522159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How will traffic patterns change and what will be the impact?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372495"/>
            <a:ext cx="2860590" cy="759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Origin and destination </a:t>
            </a:r>
            <a:r>
              <a:rPr lang="en-US" sz="2000" dirty="0"/>
              <a:t>d</a:t>
            </a:r>
            <a:r>
              <a:rPr lang="en-US" sz="2000" dirty="0" smtClean="0"/>
              <a:t>ata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65705" y="2372495"/>
            <a:ext cx="2860590" cy="759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Existing traffic data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493210" y="2373232"/>
            <a:ext cx="2860590" cy="759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Traffic modeling</a:t>
            </a: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3458648"/>
            <a:ext cx="10515600" cy="52215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These tools help us understand traffic issues and identify “problem spots”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537" y="4306900"/>
            <a:ext cx="2860590" cy="759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Identify mitigation strategies to implement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65705" y="4306899"/>
            <a:ext cx="2860590" cy="759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Communicate impacts to the public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493210" y="4306898"/>
            <a:ext cx="2860590" cy="759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Identify areas to watch and have contingencies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86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-template-16x9.pptx" id="{FFA6567B-003C-4EDD-B4B1-434C2288AA53}" vid="{0DFF6D1D-E85A-48B0-AFAA-62A7A52994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389D6-E0FD-469D-8587-EA39AB285030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16x9</Template>
  <TotalTime>22375</TotalTime>
  <Words>632</Words>
  <Application>Microsoft Office PowerPoint</Application>
  <PresentationFormat>Custom</PresentationFormat>
  <Paragraphs>213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MN.IT</vt:lpstr>
      <vt:lpstr>Highway 5 at MSP Airport Richfield City Council</vt:lpstr>
      <vt:lpstr>Project Scope</vt:lpstr>
      <vt:lpstr>Project Schedule</vt:lpstr>
      <vt:lpstr>Project staging and detours</vt:lpstr>
      <vt:lpstr>Project staging and detours</vt:lpstr>
      <vt:lpstr>Project staging and detours</vt:lpstr>
      <vt:lpstr>Project staging and detours</vt:lpstr>
      <vt:lpstr>Project staging and detours</vt:lpstr>
      <vt:lpstr>How will traffic be impacted?</vt:lpstr>
      <vt:lpstr>Communications</vt:lpstr>
      <vt:lpstr>Know before you go</vt:lpstr>
      <vt:lpstr>Know before you go</vt:lpstr>
      <vt:lpstr>Key audiences</vt:lpstr>
      <vt:lpstr>Promotional website</vt:lpstr>
      <vt:lpstr>Key dates (tentative)</vt:lpstr>
    </vt:vector>
  </TitlesOfParts>
  <Company>MnDOT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Highway 5 at MSP Airport District Update</dc:title>
  <dc:subject>PowerPoint Template</dc:subject>
  <dc:creator>Tag, Aaron E (DOT)</dc:creator>
  <cp:keywords>PowerPoint, Template</cp:keywords>
  <dc:description>Version 1.1, Released 8-2016</dc:description>
  <cp:lastModifiedBy>Kelly Wynn</cp:lastModifiedBy>
  <cp:revision>164</cp:revision>
  <cp:lastPrinted>2019-11-12T14:25:31Z</cp:lastPrinted>
  <dcterms:created xsi:type="dcterms:W3CDTF">2019-01-17T19:17:12Z</dcterms:created>
  <dcterms:modified xsi:type="dcterms:W3CDTF">2020-01-27T15:25:24Z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